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3"/>
  </p:notesMasterIdLst>
  <p:sldIdLst>
    <p:sldId id="256" r:id="rId2"/>
    <p:sldId id="260" r:id="rId3"/>
    <p:sldId id="380" r:id="rId4"/>
    <p:sldId id="491" r:id="rId5"/>
    <p:sldId id="397" r:id="rId6"/>
    <p:sldId id="263" r:id="rId7"/>
    <p:sldId id="398" r:id="rId8"/>
    <p:sldId id="262" r:id="rId9"/>
    <p:sldId id="404" r:id="rId10"/>
    <p:sldId id="401" r:id="rId11"/>
    <p:sldId id="335" r:id="rId12"/>
    <p:sldId id="405" r:id="rId13"/>
    <p:sldId id="416" r:id="rId14"/>
    <p:sldId id="417" r:id="rId15"/>
    <p:sldId id="418" r:id="rId16"/>
    <p:sldId id="395" r:id="rId17"/>
    <p:sldId id="285" r:id="rId18"/>
    <p:sldId id="402" r:id="rId19"/>
    <p:sldId id="406" r:id="rId20"/>
    <p:sldId id="403" r:id="rId21"/>
    <p:sldId id="407" r:id="rId22"/>
    <p:sldId id="409" r:id="rId23"/>
    <p:sldId id="492" r:id="rId24"/>
    <p:sldId id="362" r:id="rId25"/>
    <p:sldId id="350" r:id="rId26"/>
    <p:sldId id="412" r:id="rId27"/>
    <p:sldId id="411" r:id="rId28"/>
    <p:sldId id="490" r:id="rId29"/>
    <p:sldId id="413" r:id="rId30"/>
    <p:sldId id="414" r:id="rId31"/>
    <p:sldId id="415" r:id="rId32"/>
    <p:sldId id="292" r:id="rId33"/>
    <p:sldId id="419" r:id="rId34"/>
    <p:sldId id="420" r:id="rId35"/>
    <p:sldId id="291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30" r:id="rId44"/>
    <p:sldId id="431" r:id="rId45"/>
    <p:sldId id="428" r:id="rId46"/>
    <p:sldId id="432" r:id="rId47"/>
    <p:sldId id="433" r:id="rId48"/>
    <p:sldId id="459" r:id="rId49"/>
    <p:sldId id="460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5" r:id="rId61"/>
    <p:sldId id="455" r:id="rId62"/>
    <p:sldId id="456" r:id="rId63"/>
    <p:sldId id="457" r:id="rId64"/>
    <p:sldId id="458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61" r:id="rId75"/>
    <p:sldId id="462" r:id="rId76"/>
    <p:sldId id="444" r:id="rId77"/>
    <p:sldId id="463" r:id="rId78"/>
    <p:sldId id="464" r:id="rId79"/>
    <p:sldId id="465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2" r:id="rId94"/>
    <p:sldId id="481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9" autoAdjust="0"/>
    <p:restoredTop sz="88462" autoAdjust="0"/>
  </p:normalViewPr>
  <p:slideViewPr>
    <p:cSldViewPr snapToGrid="0">
      <p:cViewPr>
        <p:scale>
          <a:sx n="100" d="100"/>
          <a:sy n="100" d="100"/>
        </p:scale>
        <p:origin x="744" y="-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5/5/17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.png"/><Relationship Id="rId3" Type="http://schemas.openxmlformats.org/officeDocument/2006/relationships/image" Target="../media/image25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emf"/><Relationship Id="rId12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010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8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9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7" Type="http://schemas.openxmlformats.org/officeDocument/2006/relationships/image" Target="../media/image1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41.emf"/><Relationship Id="rId6" Type="http://schemas.openxmlformats.org/officeDocument/2006/relationships/image" Target="../media/image142.emf"/><Relationship Id="rId7" Type="http://schemas.openxmlformats.org/officeDocument/2006/relationships/image" Target="../media/image1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5" Type="http://schemas.openxmlformats.org/officeDocument/2006/relationships/image" Target="../media/image151.emf"/><Relationship Id="rId6" Type="http://schemas.openxmlformats.org/officeDocument/2006/relationships/image" Target="../media/image152.emf"/><Relationship Id="rId7" Type="http://schemas.openxmlformats.org/officeDocument/2006/relationships/image" Target="../media/image15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6" Type="http://schemas.openxmlformats.org/officeDocument/2006/relationships/image" Target="../media/image157.emf"/><Relationship Id="rId7" Type="http://schemas.openxmlformats.org/officeDocument/2006/relationships/image" Target="../media/image15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7" Type="http://schemas.openxmlformats.org/officeDocument/2006/relationships/image" Target="../media/image16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5" Type="http://schemas.openxmlformats.org/officeDocument/2006/relationships/image" Target="../media/image171.emf"/><Relationship Id="rId6" Type="http://schemas.openxmlformats.org/officeDocument/2006/relationships/image" Target="../media/image172.emf"/><Relationship Id="rId7" Type="http://schemas.openxmlformats.org/officeDocument/2006/relationships/image" Target="../media/image17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4" Type="http://schemas.openxmlformats.org/officeDocument/2006/relationships/image" Target="../media/image179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8" Type="http://schemas.openxmlformats.org/officeDocument/2006/relationships/image" Target="../media/image183.emf"/><Relationship Id="rId9" Type="http://schemas.openxmlformats.org/officeDocument/2006/relationships/image" Target="../media/image184.emf"/><Relationship Id="rId10" Type="http://schemas.openxmlformats.org/officeDocument/2006/relationships/image" Target="../media/image18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5" Type="http://schemas.openxmlformats.org/officeDocument/2006/relationships/image" Target="../media/image189.emf"/><Relationship Id="rId6" Type="http://schemas.openxmlformats.org/officeDocument/2006/relationships/image" Target="../media/image190.emf"/><Relationship Id="rId7" Type="http://schemas.openxmlformats.org/officeDocument/2006/relationships/image" Target="../media/image19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6" Type="http://schemas.openxmlformats.org/officeDocument/2006/relationships/image" Target="../media/image201.emf"/><Relationship Id="rId7" Type="http://schemas.openxmlformats.org/officeDocument/2006/relationships/image" Target="../media/image20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4" Type="http://schemas.openxmlformats.org/officeDocument/2006/relationships/image" Target="../media/image205.emf"/><Relationship Id="rId5" Type="http://schemas.openxmlformats.org/officeDocument/2006/relationships/image" Target="../media/image206.emf"/><Relationship Id="rId6" Type="http://schemas.openxmlformats.org/officeDocument/2006/relationships/image" Target="../media/image207.emf"/><Relationship Id="rId7" Type="http://schemas.openxmlformats.org/officeDocument/2006/relationships/image" Target="../media/image20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4" Type="http://schemas.openxmlformats.org/officeDocument/2006/relationships/image" Target="../media/image215.emf"/><Relationship Id="rId5" Type="http://schemas.openxmlformats.org/officeDocument/2006/relationships/image" Target="../media/image216.emf"/><Relationship Id="rId6" Type="http://schemas.openxmlformats.org/officeDocument/2006/relationships/image" Target="../media/image217.emf"/><Relationship Id="rId7" Type="http://schemas.openxmlformats.org/officeDocument/2006/relationships/image" Target="../media/image2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4" Type="http://schemas.openxmlformats.org/officeDocument/2006/relationships/image" Target="../media/image220.emf"/><Relationship Id="rId5" Type="http://schemas.openxmlformats.org/officeDocument/2006/relationships/image" Target="../media/image221.emf"/><Relationship Id="rId6" Type="http://schemas.openxmlformats.org/officeDocument/2006/relationships/image" Target="../media/image222.emf"/><Relationship Id="rId7" Type="http://schemas.openxmlformats.org/officeDocument/2006/relationships/image" Target="../media/image2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7" Type="http://schemas.openxmlformats.org/officeDocument/2006/relationships/image" Target="../media/image2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3.emf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5.emf"/><Relationship Id="rId12" Type="http://schemas.openxmlformats.org/officeDocument/2006/relationships/image" Target="../media/image246.emf"/><Relationship Id="rId13" Type="http://schemas.openxmlformats.org/officeDocument/2006/relationships/image" Target="../media/image247.emf"/><Relationship Id="rId14" Type="http://schemas.openxmlformats.org/officeDocument/2006/relationships/image" Target="../media/image248.emf"/><Relationship Id="rId15" Type="http://schemas.openxmlformats.org/officeDocument/2006/relationships/image" Target="../media/image249.emf"/><Relationship Id="rId16" Type="http://schemas.openxmlformats.org/officeDocument/2006/relationships/image" Target="../media/image250.emf"/><Relationship Id="rId17" Type="http://schemas.openxmlformats.org/officeDocument/2006/relationships/image" Target="../media/image2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Relationship Id="rId4" Type="http://schemas.openxmlformats.org/officeDocument/2006/relationships/image" Target="../media/image238.emf"/><Relationship Id="rId5" Type="http://schemas.openxmlformats.org/officeDocument/2006/relationships/image" Target="../media/image239.emf"/><Relationship Id="rId6" Type="http://schemas.openxmlformats.org/officeDocument/2006/relationships/image" Target="../media/image240.emf"/><Relationship Id="rId7" Type="http://schemas.openxmlformats.org/officeDocument/2006/relationships/image" Target="../media/image241.emf"/><Relationship Id="rId8" Type="http://schemas.openxmlformats.org/officeDocument/2006/relationships/image" Target="../media/image242.emf"/><Relationship Id="rId9" Type="http://schemas.openxmlformats.org/officeDocument/2006/relationships/image" Target="../media/image243.emf"/><Relationship Id="rId10" Type="http://schemas.openxmlformats.org/officeDocument/2006/relationships/image" Target="../media/image24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0.png"/><Relationship Id="rId3" Type="http://schemas.openxmlformats.org/officeDocument/2006/relationships/image" Target="../media/image2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5/10/17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83054"/>
              </p:ext>
            </p:extLst>
          </p:nvPr>
        </p:nvGraphicFramePr>
        <p:xfrm>
          <a:off x="2435314" y="146157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baseline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[1-2]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[3-4]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[5-6]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[5-7]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3.04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4.98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[8-9]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3.23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5.15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052617"/>
            <a:ext cx="11214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50" dirty="0"/>
              <a:t>M. J. and N. Z. and M. N. and A. J. and M. Lame, </a:t>
            </a:r>
            <a:r>
              <a:rPr lang="en-US" sz="1050" i="1" dirty="0" smtClean="0"/>
              <a:t>Phys</a:t>
            </a:r>
            <a:r>
              <a:rPr lang="en-US" sz="1050" i="1" dirty="0"/>
              <a:t>. Scr.</a:t>
            </a:r>
            <a:r>
              <a:rPr lang="en-US" sz="1050" dirty="0"/>
              <a:t>, vol. 83, no. 6, p. 65603, 2011. </a:t>
            </a:r>
            <a:r>
              <a:rPr lang="en-US" sz="1050" dirty="0" smtClean="0"/>
              <a:t>[2] </a:t>
            </a:r>
            <a:r>
              <a:rPr lang="en-US" sz="1050" dirty="0"/>
              <a:t>A. V </a:t>
            </a:r>
            <a:r>
              <a:rPr lang="en-US" sz="1050" dirty="0" err="1"/>
              <a:t>Dobromyslov</a:t>
            </a:r>
            <a:r>
              <a:rPr lang="en-US" sz="1050" dirty="0"/>
              <a:t> and N. I. </a:t>
            </a:r>
            <a:r>
              <a:rPr lang="en-US" sz="1050" dirty="0" err="1"/>
              <a:t>Taluts</a:t>
            </a:r>
            <a:r>
              <a:rPr lang="en-US" sz="1050" dirty="0"/>
              <a:t>, </a:t>
            </a:r>
            <a:r>
              <a:rPr lang="en-US" sz="1050" i="1" dirty="0" smtClean="0"/>
              <a:t>Phys</a:t>
            </a:r>
            <a:r>
              <a:rPr lang="en-US" sz="1050" i="1" dirty="0"/>
              <a:t>. Met. Met.</a:t>
            </a:r>
            <a:r>
              <a:rPr lang="en-US" sz="1050" dirty="0"/>
              <a:t>, vol. 63, no. 1, pp. 114–120, 1987</a:t>
            </a:r>
            <a:r>
              <a:rPr lang="en-US" sz="1050" dirty="0" smtClean="0"/>
              <a:t>.; [3] </a:t>
            </a:r>
            <a:r>
              <a:rPr lang="en-US" sz="1050" dirty="0"/>
              <a:t>J.M. Dickinson, P.E. </a:t>
            </a:r>
            <a:r>
              <a:rPr lang="en-US" sz="1050" dirty="0" smtClean="0"/>
              <a:t>Armstrong, </a:t>
            </a:r>
            <a:r>
              <a:rPr lang="en-US" sz="1050" dirty="0"/>
              <a:t>J. Appl. Phys. 38 (1967) 602–606</a:t>
            </a:r>
            <a:r>
              <a:rPr lang="en-US" sz="1050" dirty="0" smtClean="0"/>
              <a:t>.; [4] H</a:t>
            </a:r>
            <a:r>
              <a:rPr lang="en-US" sz="1050" dirty="0"/>
              <a:t>. T. Tsai and A. </a:t>
            </a:r>
            <a:r>
              <a:rPr lang="en-US" sz="1050" dirty="0" err="1"/>
              <a:t>Muan</a:t>
            </a:r>
            <a:r>
              <a:rPr lang="en-US" sz="1050" dirty="0"/>
              <a:t>, </a:t>
            </a:r>
            <a:r>
              <a:rPr lang="en-US" sz="1050" i="1" dirty="0" smtClean="0"/>
              <a:t>J</a:t>
            </a:r>
            <a:r>
              <a:rPr lang="en-US" sz="1050" i="1" dirty="0"/>
              <a:t>. Am. Ceram. Soc.</a:t>
            </a:r>
            <a:r>
              <a:rPr lang="en-US" sz="1050" dirty="0"/>
              <a:t>, vol. 75, no. 6, pp. 1412–1415, 1992. </a:t>
            </a:r>
            <a:r>
              <a:rPr lang="en-US" sz="1050" dirty="0" smtClean="0"/>
              <a:t>[5] </a:t>
            </a:r>
            <a:r>
              <a:rPr lang="en-US" sz="1050" dirty="0"/>
              <a:t>D.I. </a:t>
            </a:r>
            <a:r>
              <a:rPr lang="en-US" sz="1050" dirty="0" err="1"/>
              <a:t>Bolef</a:t>
            </a:r>
            <a:r>
              <a:rPr lang="en-US" sz="1050" dirty="0"/>
              <a:t>, </a:t>
            </a:r>
            <a:r>
              <a:rPr lang="en-US" sz="1050" dirty="0" smtClean="0"/>
              <a:t>J</a:t>
            </a:r>
            <a:r>
              <a:rPr lang="en-US" sz="1050" dirty="0"/>
              <a:t>. Appl. Phys. 32 (1961) </a:t>
            </a:r>
            <a:r>
              <a:rPr lang="en-US" sz="1050" dirty="0" smtClean="0"/>
              <a:t>100–105; [6] </a:t>
            </a:r>
            <a:r>
              <a:rPr lang="en-US" sz="1050" dirty="0"/>
              <a:t>D. </a:t>
            </a:r>
            <a:r>
              <a:rPr lang="en-US" sz="1050" dirty="0" err="1"/>
              <a:t>Steinbinder</a:t>
            </a:r>
            <a:r>
              <a:rPr lang="en-US" sz="1050" dirty="0"/>
              <a:t>, H. </a:t>
            </a:r>
            <a:r>
              <a:rPr lang="en-US" sz="1050" dirty="0" err="1"/>
              <a:t>Wipf</a:t>
            </a:r>
            <a:r>
              <a:rPr lang="en-US" sz="1050" dirty="0"/>
              <a:t>, A. </a:t>
            </a:r>
            <a:r>
              <a:rPr lang="en-US" sz="1050" dirty="0" err="1"/>
              <a:t>Magerl</a:t>
            </a:r>
            <a:r>
              <a:rPr lang="en-US" sz="1050" dirty="0"/>
              <a:t>, D. Richter, A.-J. </a:t>
            </a:r>
            <a:r>
              <a:rPr lang="en-US" sz="1050" dirty="0" err="1"/>
              <a:t>Dianoux</a:t>
            </a:r>
            <a:r>
              <a:rPr lang="en-US" sz="1050" dirty="0"/>
              <a:t>, and K. </a:t>
            </a:r>
            <a:r>
              <a:rPr lang="en-US" sz="1050" dirty="0" err="1"/>
              <a:t>Neumaier</a:t>
            </a:r>
            <a:r>
              <a:rPr lang="en-US" sz="1050" dirty="0"/>
              <a:t>, </a:t>
            </a:r>
            <a:r>
              <a:rPr lang="en-US" sz="1050" i="1" dirty="0" smtClean="0"/>
              <a:t>EPL </a:t>
            </a:r>
            <a:r>
              <a:rPr lang="en-US" sz="1050" i="1" dirty="0"/>
              <a:t>(</a:t>
            </a:r>
            <a:r>
              <a:rPr lang="en-US" sz="1050" i="1" dirty="0" err="1"/>
              <a:t>Europhysics</a:t>
            </a:r>
            <a:r>
              <a:rPr lang="en-US" sz="1050" i="1" dirty="0"/>
              <a:t> Lett.</a:t>
            </a:r>
            <a:r>
              <a:rPr lang="en-US" sz="1050" dirty="0"/>
              <a:t>, vol. 6, no. 6, p. 535, 1988</a:t>
            </a:r>
            <a:r>
              <a:rPr lang="en-US" sz="1050" dirty="0" smtClean="0"/>
              <a:t>.; [7] </a:t>
            </a:r>
            <a:r>
              <a:rPr lang="en-US" sz="1050" dirty="0"/>
              <a:t>V. V </a:t>
            </a:r>
            <a:r>
              <a:rPr lang="en-US" sz="1050" dirty="0" err="1"/>
              <a:t>Vavilova</a:t>
            </a:r>
            <a:r>
              <a:rPr lang="en-US" sz="1050" dirty="0"/>
              <a:t>, L. N. </a:t>
            </a:r>
            <a:r>
              <a:rPr lang="en-US" sz="1050" dirty="0" err="1"/>
              <a:t>Galkin</a:t>
            </a:r>
            <a:r>
              <a:rPr lang="en-US" sz="1050" dirty="0"/>
              <a:t>, and M. V </a:t>
            </a:r>
            <a:r>
              <a:rPr lang="en-US" sz="1050" dirty="0" err="1"/>
              <a:t>Glazov</a:t>
            </a:r>
            <a:r>
              <a:rPr lang="en-US" sz="1050" dirty="0"/>
              <a:t>, </a:t>
            </a:r>
            <a:r>
              <a:rPr lang="en-US" sz="1050" dirty="0" smtClean="0"/>
              <a:t>in </a:t>
            </a:r>
            <a:r>
              <a:rPr lang="en-US" sz="1050" i="1" dirty="0" err="1"/>
              <a:t>Dokl</a:t>
            </a:r>
            <a:r>
              <a:rPr lang="en-US" sz="1050" i="1" dirty="0"/>
              <a:t>. </a:t>
            </a:r>
            <a:r>
              <a:rPr lang="en-US" sz="1050" i="1" dirty="0" err="1"/>
              <a:t>Akad</a:t>
            </a:r>
            <a:r>
              <a:rPr lang="en-US" sz="1050" i="1" dirty="0"/>
              <a:t>. </a:t>
            </a:r>
            <a:r>
              <a:rPr lang="en-US" sz="1050" i="1" dirty="0" err="1"/>
              <a:t>Nauk</a:t>
            </a:r>
            <a:r>
              <a:rPr lang="en-US" sz="1050" i="1" dirty="0"/>
              <a:t> SSSR</a:t>
            </a:r>
            <a:r>
              <a:rPr lang="en-US" sz="1050" dirty="0"/>
              <a:t>, 1988, vol. 300, no. 5, pp. 1157–1161</a:t>
            </a:r>
            <a:r>
              <a:rPr lang="en-US" sz="1050" dirty="0" smtClean="0"/>
              <a:t>.; [8] </a:t>
            </a:r>
            <a:r>
              <a:rPr lang="en-US" sz="1050" dirty="0"/>
              <a:t>Q. Peng </a:t>
            </a:r>
            <a:r>
              <a:rPr lang="en-US" sz="1050" i="1" dirty="0"/>
              <a:t>et al.</a:t>
            </a:r>
            <a:r>
              <a:rPr lang="en-US" sz="1050" dirty="0"/>
              <a:t>, </a:t>
            </a:r>
            <a:r>
              <a:rPr lang="en-US" sz="1050" i="1" dirty="0" smtClean="0"/>
              <a:t>Sci</a:t>
            </a:r>
            <a:r>
              <a:rPr lang="en-US" sz="1050" i="1" dirty="0"/>
              <a:t>. Rep.</a:t>
            </a:r>
            <a:r>
              <a:rPr lang="en-US" sz="1050" dirty="0"/>
              <a:t>, vol. 4, p. 5735, Jul. </a:t>
            </a:r>
            <a:r>
              <a:rPr lang="en-US" sz="1050" dirty="0" smtClean="0"/>
              <a:t>2014.; [9] </a:t>
            </a:r>
            <a:r>
              <a:rPr lang="en-US" sz="1050" dirty="0"/>
              <a:t>A. I. K. and A. M. B. and I. O. B. and A. V. B. and E. G. P. and M. Prager, </a:t>
            </a:r>
            <a:r>
              <a:rPr lang="en-US" sz="1050" i="1" dirty="0" smtClean="0"/>
              <a:t>J</a:t>
            </a:r>
            <a:r>
              <a:rPr lang="en-US" sz="1050" i="1" dirty="0"/>
              <a:t>. Phys. </a:t>
            </a:r>
            <a:r>
              <a:rPr lang="en-US" sz="1050" i="1" dirty="0" err="1"/>
              <a:t>Condens</a:t>
            </a:r>
            <a:r>
              <a:rPr lang="en-US" sz="1050" i="1" dirty="0"/>
              <a:t>. Matter</a:t>
            </a:r>
            <a:r>
              <a:rPr lang="en-US" sz="1050" dirty="0"/>
              <a:t>, vol. 6, no. 43, p. 8977, </a:t>
            </a:r>
            <a:r>
              <a:rPr lang="en-US" sz="1050" dirty="0" smtClean="0"/>
              <a:t>1994.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element thermodynamic benchmark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70224"/>
            <a:ext cx="11350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Y.L. Zhang, H.S. Liu, Z.P. </a:t>
            </a:r>
            <a:r>
              <a:rPr lang="en-US" sz="1200" dirty="0" err="1"/>
              <a:t>Jin</a:t>
            </a:r>
            <a:r>
              <a:rPr lang="en-US" sz="1200" dirty="0"/>
              <a:t>, </a:t>
            </a:r>
            <a:r>
              <a:rPr lang="en-US" sz="1200" dirty="0" err="1" smtClean="0"/>
              <a:t>Calphad</a:t>
            </a:r>
            <a:r>
              <a:rPr lang="en-US" sz="1200" dirty="0" smtClean="0"/>
              <a:t>-Computer </a:t>
            </a:r>
            <a:r>
              <a:rPr lang="en-US" sz="1200" dirty="0"/>
              <a:t>Coupling Phase Diagrams </a:t>
            </a:r>
            <a:r>
              <a:rPr lang="en-US" sz="1200" dirty="0" err="1"/>
              <a:t>Thermochem</a:t>
            </a:r>
            <a:r>
              <a:rPr lang="en-US" sz="1200" dirty="0"/>
              <a:t>. 25 (2001) 305–317</a:t>
            </a:r>
            <a:r>
              <a:rPr lang="en-US" sz="1200" dirty="0" smtClean="0"/>
              <a:t>.;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T</a:t>
            </a:r>
            <a:r>
              <a:rPr lang="en-US" sz="1200" dirty="0">
                <a:latin typeface="Times New Roman" charset="0"/>
                <a:ea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95450" y="2267744"/>
            <a:ext cx="3467100" cy="3467100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151"/>
          </a:xfrm>
        </p:spPr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6308" y="1306785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  <p:pic>
        <p:nvPicPr>
          <p:cNvPr id="25" name="Picture 24" descr="PhasesLogo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elements elastic properties benchmark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0000" r="-603597" b="-203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1250" r="-60359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1250" r="-603597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67308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402012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66912" t="37116" r="2696" b="42124"/>
          <a:stretch/>
        </p:blipFill>
        <p:spPr>
          <a:xfrm>
            <a:off x="9324474" y="1589936"/>
            <a:ext cx="1574800" cy="901700"/>
          </a:xfrm>
          <a:prstGeom prst="rect">
            <a:avLst/>
          </a:prstGeom>
        </p:spPr>
      </p:pic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100000" t="-1250" r="-200000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2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601663"/>
            <a:ext cx="5461000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3648075"/>
            <a:ext cx="5461000" cy="30734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54167" t="36531" r="5392" b="47972"/>
          <a:stretch/>
        </p:blipFill>
        <p:spPr>
          <a:xfrm>
            <a:off x="8929437" y="918339"/>
            <a:ext cx="2095500" cy="673100"/>
          </a:xfrm>
          <a:prstGeom prst="rect">
            <a:avLst/>
          </a:prstGeom>
        </p:spPr>
      </p:pic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-Ta-Sn-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27011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 rotWithShape="1">
          <a:blip r:embed="rId5"/>
          <a:srcRect l="67892" t="47935" r="4166" b="35106"/>
          <a:stretch/>
        </p:blipFill>
        <p:spPr>
          <a:xfrm>
            <a:off x="4289354" y="4630457"/>
            <a:ext cx="1447800" cy="736600"/>
          </a:xfrm>
          <a:prstGeom prst="rect">
            <a:avLst/>
          </a:prstGeom>
        </p:spPr>
      </p:pic>
      <p:pic>
        <p:nvPicPr>
          <p:cNvPr id="13" name="Content Placeholder 14"/>
          <p:cNvPicPr>
            <a:picLocks noChangeAspect="1"/>
          </p:cNvPicPr>
          <p:nvPr/>
        </p:nvPicPr>
        <p:blipFill rotWithShape="1">
          <a:blip r:embed="rId6"/>
          <a:srcRect l="62255" t="26005" r="5147" b="47679"/>
          <a:stretch/>
        </p:blipFill>
        <p:spPr>
          <a:xfrm>
            <a:off x="7257757" y="4550172"/>
            <a:ext cx="1689100" cy="1143000"/>
          </a:xfrm>
          <a:prstGeom prst="rect">
            <a:avLst/>
          </a:prstGeom>
        </p:spPr>
      </p:pic>
      <p:pic>
        <p:nvPicPr>
          <p:cNvPr id="14" name="Content Placeholder 19"/>
          <p:cNvPicPr>
            <a:picLocks noChangeAspect="1"/>
          </p:cNvPicPr>
          <p:nvPr/>
        </p:nvPicPr>
        <p:blipFill rotWithShape="1">
          <a:blip r:embed="rId7"/>
          <a:srcRect l="64706" t="54075" r="1225" b="20486"/>
          <a:stretch/>
        </p:blipFill>
        <p:spPr>
          <a:xfrm>
            <a:off x="8946857" y="4550172"/>
            <a:ext cx="1765300" cy="1104900"/>
          </a:xfrm>
          <a:prstGeom prst="rect">
            <a:avLst/>
          </a:prstGeom>
        </p:spPr>
      </p:pic>
      <p:pic>
        <p:nvPicPr>
          <p:cNvPr id="16" name="Picture 15" descr="PhasesLog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24" y="1690688"/>
            <a:ext cx="6615551" cy="4351338"/>
          </a:xfrm>
          <a:prstGeom prst="rect">
            <a:avLst/>
          </a:prstGeom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5713" y="1825625"/>
            <a:ext cx="4954573" cy="435133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 rotWithShape="1">
          <a:blip r:embed="rId4"/>
          <a:srcRect l="59314" t="21619" r="4166" b="59960"/>
          <a:stretch/>
        </p:blipFill>
        <p:spPr>
          <a:xfrm>
            <a:off x="1993900" y="2056606"/>
            <a:ext cx="18923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875" y="1690688"/>
            <a:ext cx="411921" cy="3493700"/>
          </a:xfrm>
          <a:prstGeom prst="rect">
            <a:avLst/>
          </a:prstGeom>
        </p:spPr>
      </p:pic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 and elastic properties of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  <a:endParaRPr lang="en-US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stability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6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4288" t="36724" r="1322" b="32223"/>
          <a:stretch/>
        </p:blipFill>
        <p:spPr>
          <a:xfrm>
            <a:off x="66554" y="2895439"/>
            <a:ext cx="1250066" cy="19561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6620" y="1136690"/>
            <a:ext cx="4991100" cy="43434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17932" y="1132721"/>
            <a:ext cx="5175935" cy="4351338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76657" t="41431" r="2569" b="31998"/>
          <a:stretch/>
        </p:blipFill>
        <p:spPr>
          <a:xfrm>
            <a:off x="1084164" y="2861838"/>
            <a:ext cx="1602888" cy="172353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386" y="1587500"/>
            <a:ext cx="5470414" cy="4585494"/>
          </a:xfrm>
          <a:prstGeom prst="rect">
            <a:avLst/>
          </a:prstGeom>
        </p:spPr>
      </p:pic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8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1752599" y="2131672"/>
            <a:ext cx="1828800" cy="509286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3"/>
          <a:srcRect l="19788" t="6378" r="44918" b="81897"/>
          <a:stretch/>
        </p:blipFill>
        <p:spPr>
          <a:xfrm>
            <a:off x="7045124" y="2131672"/>
            <a:ext cx="1828800" cy="509286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Practicing taking neutron ARCS data and converting it to DOS</a:t>
            </a:r>
          </a:p>
          <a:p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err="1"/>
              <a:t>compostion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 sample at each composition will be annealed and cold water quenched</a:t>
            </a:r>
          </a:p>
          <a:p>
            <a:pPr lvl="2"/>
            <a:r>
              <a:rPr lang="en-US" dirty="0"/>
              <a:t>Only studied at 300 K</a:t>
            </a:r>
          </a:p>
          <a:p>
            <a:pPr lvl="1"/>
            <a:r>
              <a:rPr lang="en-US" dirty="0"/>
              <a:t>1 sample will be annealed </a:t>
            </a:r>
          </a:p>
          <a:p>
            <a:pPr lvl="2"/>
            <a:r>
              <a:rPr lang="en-US" dirty="0"/>
              <a:t>Studied at 1110, 900 500, 300 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7" y="1825625"/>
            <a:ext cx="4686525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3"/>
          <a:srcRect l="33807" t="52025" r="36749" b="38052"/>
          <a:stretch/>
        </p:blipFill>
        <p:spPr>
          <a:xfrm>
            <a:off x="7493001" y="2030907"/>
            <a:ext cx="1524000" cy="431801"/>
          </a:xfrm>
          <a:prstGeom prst="rect">
            <a:avLst/>
          </a:prstGeom>
        </p:spPr>
      </p:pic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3" y="111889"/>
            <a:ext cx="5537200" cy="316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862" y="111889"/>
            <a:ext cx="5181600" cy="316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862" y="3381375"/>
            <a:ext cx="5181600" cy="334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43" y="3381375"/>
            <a:ext cx="5537200" cy="3340100"/>
          </a:xfrm>
          <a:prstGeom prst="rect">
            <a:avLst/>
          </a:prstGeom>
        </p:spPr>
      </p:pic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0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  <p:pic>
        <p:nvPicPr>
          <p:cNvPr id="20" name="Picture 19" descr="PhasesLogo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Entropy difference between slow cooled and quenched samples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Phonon DOS show differences which concludes that they formed the different phases expected</a:t>
            </a:r>
          </a:p>
          <a:p>
            <a:r>
              <a:rPr lang="en-US" smtClean="0"/>
              <a:t>Entropy difference between samples increases with increasing Nb </a:t>
            </a:r>
          </a:p>
          <a:p>
            <a:r>
              <a:rPr lang="en-US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627749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Determine Elastic properties of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samples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dependence of the phonon DOS </a:t>
            </a:r>
          </a:p>
          <a:p>
            <a:r>
              <a:rPr lang="en-US" dirty="0" smtClean="0"/>
              <a:t>DFT results will be used to model the </a:t>
            </a:r>
            <a:r>
              <a:rPr lang="el-GR" dirty="0" smtClean="0"/>
              <a:t>α</a:t>
            </a:r>
            <a:r>
              <a:rPr lang="en-US" dirty="0" smtClean="0"/>
              <a:t>” and </a:t>
            </a:r>
            <a:r>
              <a:rPr lang="el-GR" dirty="0" smtClean="0"/>
              <a:t>ω</a:t>
            </a:r>
            <a:r>
              <a:rPr lang="en-US" dirty="0" smtClean="0"/>
              <a:t> phases </a:t>
            </a:r>
          </a:p>
          <a:p>
            <a:r>
              <a:rPr lang="en-US" dirty="0" smtClean="0"/>
              <a:t>New theoretic framework (partition function approach) to improve Helmholtz energy entropy values</a:t>
            </a:r>
          </a:p>
          <a:p>
            <a:endParaRPr lang="en-US" dirty="0" smtClean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Advisor-Dr. Liu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Collaborators-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Ji-Cheng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Zhao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Dr. Michael Manley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Committee members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Phases Research Lab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Family, boyfriend and friends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Grant No. ACI-1053575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 Grant No. DE-AC02-05CH11231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stability and elastic properties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stability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24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Taylor 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statistical errors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541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stability and elastic properties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 of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of strain</a:t>
                </a: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180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b="0" i="1" smtClean="0"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mr-IN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mr-IN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1084135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47187" y="139165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temperature properties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540617" y="3306299"/>
                <a:ext cx="20001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5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17" y="3306299"/>
                <a:ext cx="200016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05771" y="4987006"/>
                <a:ext cx="24974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1" y="4987006"/>
                <a:ext cx="249741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424639" y="4892130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Helmholtz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Arial" charset="0"/>
                          <a:ea typeface="Arial" charset="0"/>
                          <a:cs typeface="Arial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Arial" charset="0"/>
                          <a:ea typeface="Arial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Arial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Arial" charset="0"/>
                          <a:ea typeface="Arial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Arial" charset="0"/>
                          <a:ea typeface="Arial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356547" y="25721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642772" y="25539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88579" y="2955060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642161" y="3777068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32816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417020" y="4673540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76" y="3545682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771" y="550625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0354" y="6125517"/>
            <a:ext cx="24613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0166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  <p:pic>
        <p:nvPicPr>
          <p:cNvPr id="31" name="Picture 30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5682</TotalTime>
  <Words>7929</Words>
  <Application>Microsoft Macintosh PowerPoint</Application>
  <PresentationFormat>Widescreen</PresentationFormat>
  <Paragraphs>1210</Paragraphs>
  <Slides>101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Office Theme</vt:lpstr>
      <vt:lpstr>Equation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Finite temperature properties</vt:lpstr>
      <vt:lpstr>CALculations of PHAse Diagrams (CALPHAD)</vt:lpstr>
      <vt:lpstr>Ti-Mo-Nb-(Sn)-Ta-Zr Database Objectives</vt:lpstr>
      <vt:lpstr>Pure element thermodynamic benchmark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320</cp:revision>
  <dcterms:created xsi:type="dcterms:W3CDTF">2016-01-29T17:39:31Z</dcterms:created>
  <dcterms:modified xsi:type="dcterms:W3CDTF">2017-05-05T20:53:48Z</dcterms:modified>
</cp:coreProperties>
</file>